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64" r:id="rId14"/>
    <p:sldId id="270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9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09/01/15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09/01/15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09/01/15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09/01/15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09/01/15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09/01/15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09/01/15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09/01/15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09/01/15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09/01/15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09/01/15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09/01/15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ugbank.ca/drugs/DB00775" TargetMode="External"/><Relationship Id="rId4" Type="http://schemas.openxmlformats.org/officeDocument/2006/relationships/hyperlink" Target="http://www.drugbank.ca/drugs/DB00072" TargetMode="External"/><Relationship Id="rId5" Type="http://schemas.openxmlformats.org/officeDocument/2006/relationships/hyperlink" Target="http://www.drugbank.ca/drugs/DB00374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rugbank.ca/drugs/DB01381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61780"/>
            <a:ext cx="6461760" cy="1296310"/>
          </a:xfrm>
        </p:spPr>
        <p:txBody>
          <a:bodyPr/>
          <a:lstStyle/>
          <a:p>
            <a:r>
              <a:rPr lang="en-US" dirty="0" err="1"/>
              <a:t>Abciximab</a:t>
            </a: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637" y="3535389"/>
            <a:ext cx="6636923" cy="2103411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Drugbank</a:t>
            </a:r>
            <a:r>
              <a:rPr lang="en-US" b="1" dirty="0" smtClean="0">
                <a:solidFill>
                  <a:schemeClr val="tx1"/>
                </a:solidFill>
              </a:rPr>
              <a:t> ID :  </a:t>
            </a:r>
            <a:r>
              <a:rPr lang="en-US" dirty="0">
                <a:solidFill>
                  <a:schemeClr val="tx1"/>
                </a:solidFill>
              </a:rPr>
              <a:t>DB00054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Protein chemical </a:t>
            </a:r>
            <a:r>
              <a:rPr lang="en-US" b="1" dirty="0" smtClean="0">
                <a:solidFill>
                  <a:schemeClr val="tx1"/>
                </a:solidFill>
              </a:rPr>
              <a:t>formula :  </a:t>
            </a:r>
            <a:r>
              <a:rPr lang="en-US" dirty="0" smtClean="0">
                <a:solidFill>
                  <a:schemeClr val="tx1"/>
                </a:solidFill>
              </a:rPr>
              <a:t>C</a:t>
            </a:r>
            <a:r>
              <a:rPr lang="en-US" baseline="-25000" dirty="0" smtClean="0">
                <a:solidFill>
                  <a:schemeClr val="tx1"/>
                </a:solidFill>
              </a:rPr>
              <a:t>6462</a:t>
            </a:r>
            <a:r>
              <a:rPr lang="en-US" dirty="0" smtClean="0">
                <a:solidFill>
                  <a:schemeClr val="tx1"/>
                </a:solidFill>
              </a:rPr>
              <a:t>H</a:t>
            </a:r>
            <a:r>
              <a:rPr lang="en-US" baseline="-25000" dirty="0" smtClean="0">
                <a:solidFill>
                  <a:schemeClr val="tx1"/>
                </a:solidFill>
              </a:rPr>
              <a:t>9964</a:t>
            </a:r>
            <a:r>
              <a:rPr lang="en-US" dirty="0" smtClean="0">
                <a:solidFill>
                  <a:schemeClr val="tx1"/>
                </a:solidFill>
              </a:rPr>
              <a:t>N</a:t>
            </a:r>
            <a:r>
              <a:rPr lang="en-US" baseline="-25000" dirty="0" smtClean="0">
                <a:solidFill>
                  <a:schemeClr val="tx1"/>
                </a:solidFill>
              </a:rPr>
              <a:t>1690</a:t>
            </a:r>
            <a:r>
              <a:rPr lang="en-US" dirty="0" smtClean="0">
                <a:solidFill>
                  <a:schemeClr val="tx1"/>
                </a:solidFill>
              </a:rPr>
              <a:t>O</a:t>
            </a:r>
            <a:r>
              <a:rPr lang="en-US" baseline="-25000" dirty="0" smtClean="0">
                <a:solidFill>
                  <a:schemeClr val="tx1"/>
                </a:solidFill>
              </a:rPr>
              <a:t>2049</a:t>
            </a:r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</a:rPr>
              <a:t>48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Protein </a:t>
            </a:r>
            <a:r>
              <a:rPr lang="en-US" b="1" dirty="0">
                <a:solidFill>
                  <a:schemeClr val="tx1"/>
                </a:solidFill>
              </a:rPr>
              <a:t>average </a:t>
            </a:r>
            <a:r>
              <a:rPr lang="en-US" b="1" dirty="0" smtClean="0">
                <a:solidFill>
                  <a:schemeClr val="tx1"/>
                </a:solidFill>
              </a:rPr>
              <a:t>weight :  </a:t>
            </a:r>
            <a:r>
              <a:rPr lang="en-US" dirty="0" smtClean="0">
                <a:solidFill>
                  <a:schemeClr val="tx1"/>
                </a:solidFill>
              </a:rPr>
              <a:t>145651.1000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31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2798" y="366633"/>
            <a:ext cx="6821584" cy="5970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Side effects</a:t>
            </a:r>
            <a:r>
              <a:rPr lang="en-US" sz="2000" b="1" dirty="0"/>
              <a:t> </a:t>
            </a:r>
            <a:r>
              <a:rPr lang="en-US" sz="2000" b="1" dirty="0" smtClean="0"/>
              <a:t> </a:t>
            </a:r>
            <a:r>
              <a:rPr lang="en-US" sz="1400" dirty="0" smtClean="0"/>
              <a:t>: More common: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Bleeding </a:t>
            </a:r>
            <a:r>
              <a:rPr lang="en-US" sz="1400" dirty="0"/>
              <a:t>from puncture sites and wounds</a:t>
            </a:r>
            <a:br>
              <a:rPr lang="en-US" sz="1400" dirty="0"/>
            </a:br>
            <a:r>
              <a:rPr lang="en-US" sz="1400" dirty="0"/>
              <a:t>    blood in the urine</a:t>
            </a:r>
            <a:br>
              <a:rPr lang="en-US" sz="1400" dirty="0"/>
            </a:br>
            <a:r>
              <a:rPr lang="en-US" sz="1400" dirty="0"/>
              <a:t>    bloody or black, tarry stools</a:t>
            </a:r>
            <a:br>
              <a:rPr lang="en-US" sz="1400" dirty="0"/>
            </a:br>
            <a:r>
              <a:rPr lang="en-US" sz="1400" dirty="0"/>
              <a:t>    collection of blood under the skin</a:t>
            </a:r>
            <a:br>
              <a:rPr lang="en-US" sz="1400" dirty="0"/>
            </a:br>
            <a:r>
              <a:rPr lang="en-US" sz="1400" dirty="0"/>
              <a:t>    constipation</a:t>
            </a:r>
            <a:br>
              <a:rPr lang="en-US" sz="1400" dirty="0"/>
            </a:br>
            <a:r>
              <a:rPr lang="en-US" sz="1400" dirty="0"/>
              <a:t>    dark urine</a:t>
            </a:r>
            <a:br>
              <a:rPr lang="en-US" sz="1400" dirty="0"/>
            </a:br>
            <a:r>
              <a:rPr lang="en-US" sz="1400" dirty="0"/>
              <a:t>    deep, dark purple bruise</a:t>
            </a:r>
            <a:br>
              <a:rPr lang="en-US" sz="1400" dirty="0"/>
            </a:br>
            <a:r>
              <a:rPr lang="en-US" sz="1400" dirty="0"/>
              <a:t>    fever with or without chills</a:t>
            </a:r>
            <a:br>
              <a:rPr lang="en-US" sz="1400" dirty="0"/>
            </a:br>
            <a:r>
              <a:rPr lang="en-US" sz="1400" dirty="0"/>
              <a:t>    itching, pain, redness, or swelling</a:t>
            </a:r>
            <a:br>
              <a:rPr lang="en-US" sz="1400" dirty="0"/>
            </a:br>
            <a:r>
              <a:rPr lang="en-US" sz="1400" dirty="0"/>
              <a:t>    light-colored stools</a:t>
            </a:r>
            <a:br>
              <a:rPr lang="en-US" sz="1400" dirty="0"/>
            </a:br>
            <a:r>
              <a:rPr lang="en-US" sz="1400" dirty="0"/>
              <a:t>    loss of appetite</a:t>
            </a:r>
            <a:br>
              <a:rPr lang="en-US" sz="1400" dirty="0"/>
            </a:br>
            <a:r>
              <a:rPr lang="en-US" sz="1400" dirty="0"/>
              <a:t>    nausea and vomiting</a:t>
            </a:r>
            <a:br>
              <a:rPr lang="en-US" sz="1400" dirty="0"/>
            </a:br>
            <a:r>
              <a:rPr lang="en-US" sz="1400" dirty="0"/>
              <a:t>    pale skin</a:t>
            </a:r>
            <a:br>
              <a:rPr lang="en-US" sz="1400" dirty="0"/>
            </a:br>
            <a:r>
              <a:rPr lang="en-US" sz="1400" dirty="0"/>
              <a:t>    severe stomach pain</a:t>
            </a:r>
            <a:br>
              <a:rPr lang="en-US" sz="1400" dirty="0"/>
            </a:br>
            <a:r>
              <a:rPr lang="en-US" sz="1400" dirty="0"/>
              <a:t>    troubled breathing with exertion</a:t>
            </a:r>
            <a:br>
              <a:rPr lang="en-US" sz="1400" dirty="0"/>
            </a:br>
            <a:r>
              <a:rPr lang="en-US" sz="1400" dirty="0"/>
              <a:t>    unusual bleeding or bruising</a:t>
            </a:r>
            <a:br>
              <a:rPr lang="en-US" sz="1400" dirty="0"/>
            </a:br>
            <a:r>
              <a:rPr lang="en-US" sz="1400" dirty="0"/>
              <a:t>    unusual tiredness or weakness</a:t>
            </a:r>
            <a:br>
              <a:rPr lang="en-US" sz="1400" dirty="0"/>
            </a:br>
            <a:r>
              <a:rPr lang="en-US" sz="1400" dirty="0"/>
              <a:t>    vomiting of blood or material that looks like coffee grounds</a:t>
            </a:r>
            <a:br>
              <a:rPr lang="en-US" sz="1400" dirty="0"/>
            </a:br>
            <a:r>
              <a:rPr lang="en-US" sz="1400" dirty="0"/>
              <a:t>    yellow eyes or skin</a:t>
            </a:r>
            <a:br>
              <a:rPr lang="en-US" sz="1400" dirty="0"/>
            </a:br>
            <a:r>
              <a:rPr lang="en-US" sz="1400" dirty="0" smtClean="0"/>
              <a:t>Less common: 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Bloody </a:t>
            </a:r>
            <a:r>
              <a:rPr lang="en-US" sz="1400" dirty="0"/>
              <a:t>nose</a:t>
            </a:r>
            <a:br>
              <a:rPr lang="en-US" sz="1400" dirty="0"/>
            </a:br>
            <a:r>
              <a:rPr lang="en-US" sz="1400" dirty="0"/>
              <a:t>    chest pain or discomfort</a:t>
            </a:r>
            <a:br>
              <a:rPr lang="en-US" sz="1400" dirty="0"/>
            </a:br>
            <a:r>
              <a:rPr lang="en-US" sz="1400" dirty="0"/>
              <a:t>    cloudy urine</a:t>
            </a:r>
            <a:br>
              <a:rPr lang="en-US" sz="1400" dirty="0"/>
            </a:br>
            <a:r>
              <a:rPr lang="en-US" sz="1400" dirty="0"/>
              <a:t>    confusion</a:t>
            </a:r>
            <a:br>
              <a:rPr lang="en-US" sz="1400" dirty="0"/>
            </a:br>
            <a:r>
              <a:rPr lang="en-US" sz="1400" dirty="0"/>
              <a:t>    cough or hoarseness</a:t>
            </a:r>
            <a:br>
              <a:rPr lang="en-US" sz="1400" dirty="0"/>
            </a:b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48099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217" y="-5420"/>
            <a:ext cx="9450818" cy="6694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/>
              <a:t>decrease in urine output</a:t>
            </a:r>
            <a:br>
              <a:rPr lang="en-US" sz="1300" dirty="0"/>
            </a:br>
            <a:r>
              <a:rPr lang="en-US" sz="1300" dirty="0" smtClean="0"/>
              <a:t>  difficult </a:t>
            </a:r>
            <a:r>
              <a:rPr lang="en-US" sz="1300" dirty="0"/>
              <a:t>or labored breathing</a:t>
            </a:r>
            <a:br>
              <a:rPr lang="en-US" sz="1300" dirty="0"/>
            </a:br>
            <a:r>
              <a:rPr lang="en-US" sz="1300" dirty="0"/>
              <a:t>    dilated neck veins</a:t>
            </a:r>
            <a:br>
              <a:rPr lang="en-US" sz="1300" dirty="0"/>
            </a:br>
            <a:r>
              <a:rPr lang="en-US" sz="1300" dirty="0"/>
              <a:t>    dizziness</a:t>
            </a:r>
            <a:br>
              <a:rPr lang="en-US" sz="1300" dirty="0"/>
            </a:br>
            <a:r>
              <a:rPr lang="en-US" sz="1300" dirty="0"/>
              <a:t>    extreme fatigue</a:t>
            </a:r>
            <a:br>
              <a:rPr lang="en-US" sz="1300" dirty="0"/>
            </a:br>
            <a:r>
              <a:rPr lang="en-US" sz="1300" dirty="0"/>
              <a:t>    fainting</a:t>
            </a:r>
            <a:br>
              <a:rPr lang="en-US" sz="1300" dirty="0"/>
            </a:br>
            <a:r>
              <a:rPr lang="en-US" sz="1300" dirty="0"/>
              <a:t>    fast, slow, or irregular heartbeat</a:t>
            </a:r>
            <a:br>
              <a:rPr lang="en-US" sz="1300" dirty="0"/>
            </a:br>
            <a:r>
              <a:rPr lang="en-US" sz="1300" dirty="0"/>
              <a:t>    headache, sudden and severe</a:t>
            </a:r>
            <a:br>
              <a:rPr lang="en-US" sz="1300" dirty="0"/>
            </a:br>
            <a:r>
              <a:rPr lang="en-US" sz="1300" dirty="0"/>
              <a:t>    irregular breathing</a:t>
            </a:r>
            <a:br>
              <a:rPr lang="en-US" sz="1300" dirty="0"/>
            </a:br>
            <a:r>
              <a:rPr lang="en-US" sz="1300" dirty="0"/>
              <a:t>    lightheadedness</a:t>
            </a:r>
            <a:br>
              <a:rPr lang="en-US" sz="1300" dirty="0"/>
            </a:br>
            <a:r>
              <a:rPr lang="en-US" sz="1300" dirty="0"/>
              <a:t>    lower back or side pain</a:t>
            </a:r>
            <a:br>
              <a:rPr lang="en-US" sz="1300" dirty="0"/>
            </a:br>
            <a:r>
              <a:rPr lang="en-US" sz="1300" dirty="0"/>
              <a:t>    noisy breathing</a:t>
            </a:r>
            <a:br>
              <a:rPr lang="en-US" sz="1300" dirty="0"/>
            </a:br>
            <a:r>
              <a:rPr lang="en-US" sz="1300" dirty="0"/>
              <a:t>    painful or difficult urination</a:t>
            </a:r>
            <a:br>
              <a:rPr lang="en-US" sz="1300" dirty="0"/>
            </a:br>
            <a:r>
              <a:rPr lang="en-US" sz="1300" dirty="0"/>
              <a:t>    rapid, shallow breathing</a:t>
            </a:r>
            <a:br>
              <a:rPr lang="en-US" sz="1300" dirty="0"/>
            </a:br>
            <a:r>
              <a:rPr lang="en-US" sz="1300" dirty="0"/>
              <a:t>    shortness of breath</a:t>
            </a:r>
            <a:br>
              <a:rPr lang="en-US" sz="1300" dirty="0"/>
            </a:br>
            <a:r>
              <a:rPr lang="en-US" sz="1300" dirty="0"/>
              <a:t>    skin rash, hives, itching, or redness</a:t>
            </a:r>
            <a:br>
              <a:rPr lang="en-US" sz="1300" dirty="0"/>
            </a:br>
            <a:r>
              <a:rPr lang="en-US" sz="1300" dirty="0"/>
              <a:t>    sneezing</a:t>
            </a:r>
            <a:br>
              <a:rPr lang="en-US" sz="1300" dirty="0"/>
            </a:br>
            <a:r>
              <a:rPr lang="en-US" sz="1300" dirty="0"/>
              <a:t>    sore throat</a:t>
            </a:r>
            <a:br>
              <a:rPr lang="en-US" sz="1300" dirty="0"/>
            </a:br>
            <a:r>
              <a:rPr lang="en-US" sz="1300" dirty="0"/>
              <a:t>    swelling of the face, fingers, feet, or lower legs</a:t>
            </a:r>
            <a:br>
              <a:rPr lang="en-US" sz="1300" dirty="0"/>
            </a:br>
            <a:r>
              <a:rPr lang="en-US" sz="1300" dirty="0"/>
              <a:t>    tightness in the chest</a:t>
            </a:r>
            <a:br>
              <a:rPr lang="en-US" sz="1300" dirty="0"/>
            </a:br>
            <a:r>
              <a:rPr lang="en-US" sz="1300" dirty="0"/>
              <a:t>    troubled breathing</a:t>
            </a:r>
            <a:br>
              <a:rPr lang="en-US" sz="1300" dirty="0"/>
            </a:br>
            <a:r>
              <a:rPr lang="en-US" sz="1300" dirty="0"/>
              <a:t>    vaginal bleeding</a:t>
            </a:r>
            <a:br>
              <a:rPr lang="en-US" sz="1300" dirty="0"/>
            </a:br>
            <a:r>
              <a:rPr lang="en-US" sz="1300" dirty="0"/>
              <a:t>    weakness</a:t>
            </a:r>
            <a:br>
              <a:rPr lang="en-US" sz="1300" dirty="0"/>
            </a:br>
            <a:r>
              <a:rPr lang="en-US" sz="1300" dirty="0"/>
              <a:t>    weight gain</a:t>
            </a:r>
            <a:br>
              <a:rPr lang="en-US" sz="1300" dirty="0"/>
            </a:br>
            <a:r>
              <a:rPr lang="en-US" sz="1300" dirty="0"/>
              <a:t>    wheezing</a:t>
            </a:r>
            <a:br>
              <a:rPr lang="en-US" sz="1300" dirty="0"/>
            </a:br>
            <a:r>
              <a:rPr lang="en-US" sz="1300" dirty="0"/>
              <a:t/>
            </a:r>
            <a:br>
              <a:rPr lang="en-US" sz="1300" dirty="0"/>
            </a:br>
            <a:r>
              <a:rPr lang="en-US" sz="1300" dirty="0"/>
              <a:t>Rare</a:t>
            </a:r>
            <a:br>
              <a:rPr lang="en-US" sz="1300" dirty="0"/>
            </a:br>
            <a:r>
              <a:rPr lang="en-US" sz="1300" dirty="0"/>
              <a:t/>
            </a:r>
            <a:br>
              <a:rPr lang="en-US" sz="1300" dirty="0"/>
            </a:br>
            <a:r>
              <a:rPr lang="en-US" sz="1300" dirty="0"/>
              <a:t>    Difficulty swallowing</a:t>
            </a:r>
            <a:br>
              <a:rPr lang="en-US" sz="1300" dirty="0"/>
            </a:br>
            <a:r>
              <a:rPr lang="en-US" sz="1300" dirty="0"/>
              <a:t>    large, hive-like swelling on the face, eyelids, lips, tongue, throat, hands, legs, feet, or sex organs</a:t>
            </a:r>
            <a:br>
              <a:rPr lang="en-US" sz="1300" dirty="0"/>
            </a:br>
            <a:r>
              <a:rPr lang="en-US" sz="1300" dirty="0"/>
              <a:t>    puffiness or swelling of the eyelids or around the eyes, face, lips, or tongue</a:t>
            </a:r>
            <a:br>
              <a:rPr lang="en-US" sz="1300" dirty="0"/>
            </a:br>
            <a:r>
              <a:rPr lang="en-US" sz="1300" dirty="0"/>
              <a:t>    tightness or swelling of the neck</a:t>
            </a:r>
            <a:br>
              <a:rPr lang="en-US" sz="1300" dirty="0"/>
            </a:b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597285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679" y="314257"/>
            <a:ext cx="7841521" cy="6086543"/>
          </a:xfrm>
        </p:spPr>
        <p:txBody>
          <a:bodyPr/>
          <a:lstStyle/>
          <a:p>
            <a:r>
              <a:rPr lang="en-US" b="1" dirty="0"/>
              <a:t>Drug Interaction </a:t>
            </a:r>
            <a:r>
              <a:rPr lang="en-US" b="1" dirty="0" smtClean="0"/>
              <a:t>: </a:t>
            </a:r>
            <a:r>
              <a:rPr lang="en-US" sz="1600" dirty="0"/>
              <a:t>A total of 204 drugs (800 brand and generic names) are known to interact with </a:t>
            </a:r>
            <a:r>
              <a:rPr lang="en-US" sz="1600" dirty="0" err="1"/>
              <a:t>Refludan</a:t>
            </a:r>
            <a:r>
              <a:rPr lang="en-US" sz="1600" dirty="0"/>
              <a:t> (</a:t>
            </a:r>
            <a:r>
              <a:rPr lang="en-US" sz="1600" dirty="0" err="1"/>
              <a:t>lepirudin</a:t>
            </a:r>
            <a:r>
              <a:rPr lang="en-US" sz="1600" dirty="0"/>
              <a:t>).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    38 major drug interactions (94 brand and generic names)</a:t>
            </a:r>
            <a:br>
              <a:rPr lang="en-US" sz="1600" dirty="0"/>
            </a:br>
            <a:r>
              <a:rPr lang="en-US" sz="1600" dirty="0"/>
              <a:t>    160 moderate drug interactions (700 brand and generic names)</a:t>
            </a:r>
            <a:br>
              <a:rPr lang="en-US" sz="1600" dirty="0"/>
            </a:br>
            <a:r>
              <a:rPr lang="en-US" sz="1600" dirty="0"/>
              <a:t>    6 minor drug interactions (6 brand and generic names)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76193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772" y="327351"/>
            <a:ext cx="8052350" cy="6073449"/>
          </a:xfrm>
        </p:spPr>
        <p:txBody>
          <a:bodyPr/>
          <a:lstStyle/>
          <a:p>
            <a:pPr marL="114300" indent="0">
              <a:buNone/>
            </a:pPr>
            <a:r>
              <a:rPr lang="en-US" b="1" dirty="0"/>
              <a:t>General References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lnSpc>
                <a:spcPct val="150000"/>
              </a:lnSpc>
              <a:buNone/>
            </a:pPr>
            <a:r>
              <a:rPr lang="en-US" sz="1600" dirty="0"/>
              <a:t># Use of a monoclonal antibody directed against the platelet glycoprotein </a:t>
            </a:r>
            <a:r>
              <a:rPr lang="en-US" sz="1600" dirty="0" err="1"/>
              <a:t>IIb</a:t>
            </a:r>
            <a:r>
              <a:rPr lang="en-US" sz="1600" dirty="0"/>
              <a:t>/</a:t>
            </a:r>
            <a:r>
              <a:rPr lang="en-US" sz="1600" dirty="0" err="1"/>
              <a:t>IIIa</a:t>
            </a:r>
            <a:r>
              <a:rPr lang="en-US" sz="1600" dirty="0"/>
              <a:t> receptor in high-risk coronary angioplasty. The EPIC Investigation. N </a:t>
            </a:r>
            <a:r>
              <a:rPr lang="en-US" sz="1600" dirty="0" err="1"/>
              <a:t>Engl</a:t>
            </a:r>
            <a:r>
              <a:rPr lang="en-US" sz="1600" dirty="0"/>
              <a:t> J Med. 1994 Apr 7;330(14):956-61. "</a:t>
            </a:r>
            <a:r>
              <a:rPr lang="en-US" sz="1600" dirty="0" err="1"/>
              <a:t>Pubmed</a:t>
            </a:r>
            <a:r>
              <a:rPr lang="en-US" sz="1600" dirty="0"/>
              <a:t>":http://</a:t>
            </a:r>
            <a:r>
              <a:rPr lang="en-US" sz="1600" dirty="0" err="1"/>
              <a:t>www.ncbi.nlm.nih.gov</a:t>
            </a:r>
            <a:r>
              <a:rPr lang="en-US" sz="1600" dirty="0"/>
              <a:t>/</a:t>
            </a:r>
            <a:r>
              <a:rPr lang="en-US" sz="1600" dirty="0" err="1"/>
              <a:t>pubmed</a:t>
            </a:r>
            <a:r>
              <a:rPr lang="en-US" sz="1600" dirty="0"/>
              <a:t>/</a:t>
            </a:r>
            <a:r>
              <a:rPr lang="en-US" sz="1600" dirty="0" smtClean="0"/>
              <a:t>8121459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en-US" sz="1600" dirty="0" smtClean="0"/>
              <a:t># </a:t>
            </a:r>
            <a:r>
              <a:rPr lang="en-US" sz="1600" dirty="0" err="1"/>
              <a:t>Tcheng</a:t>
            </a:r>
            <a:r>
              <a:rPr lang="en-US" sz="1600" dirty="0"/>
              <a:t> JE, </a:t>
            </a:r>
            <a:r>
              <a:rPr lang="en-US" sz="1600" dirty="0" err="1"/>
              <a:t>Kandzari</a:t>
            </a:r>
            <a:r>
              <a:rPr lang="en-US" sz="1600" dirty="0"/>
              <a:t> DE, </a:t>
            </a:r>
            <a:r>
              <a:rPr lang="en-US" sz="1600" dirty="0" err="1"/>
              <a:t>Grines</a:t>
            </a:r>
            <a:r>
              <a:rPr lang="en-US" sz="1600" dirty="0"/>
              <a:t> CL, Cox DA, </a:t>
            </a:r>
            <a:r>
              <a:rPr lang="en-US" sz="1600" dirty="0" err="1"/>
              <a:t>Effron</a:t>
            </a:r>
            <a:r>
              <a:rPr lang="en-US" sz="1600" dirty="0"/>
              <a:t> MB, Garcia E, Griffin JJ, </a:t>
            </a:r>
            <a:r>
              <a:rPr lang="en-US" sz="1600" dirty="0" err="1"/>
              <a:t>Guagliumi</a:t>
            </a:r>
            <a:r>
              <a:rPr lang="en-US" sz="1600" dirty="0"/>
              <a:t> G, Stuckey T, </a:t>
            </a:r>
            <a:r>
              <a:rPr lang="en-US" sz="1600" dirty="0" err="1"/>
              <a:t>Turco</a:t>
            </a:r>
            <a:r>
              <a:rPr lang="en-US" sz="1600" dirty="0"/>
              <a:t> M, </a:t>
            </a:r>
            <a:r>
              <a:rPr lang="en-US" sz="1600" dirty="0" err="1"/>
              <a:t>Fahy</a:t>
            </a:r>
            <a:r>
              <a:rPr lang="en-US" sz="1600" dirty="0"/>
              <a:t> M, Lansky AJ, </a:t>
            </a:r>
            <a:r>
              <a:rPr lang="en-US" sz="1600" dirty="0" err="1"/>
              <a:t>Mehran</a:t>
            </a:r>
            <a:r>
              <a:rPr lang="en-US" sz="1600" dirty="0"/>
              <a:t> R, Stone GW: Benefits and risks of </a:t>
            </a:r>
            <a:r>
              <a:rPr lang="en-US" sz="1600" dirty="0" err="1"/>
              <a:t>abciximab</a:t>
            </a:r>
            <a:r>
              <a:rPr lang="en-US" sz="1600" dirty="0"/>
              <a:t> use in primary angioplasty for acute myocardial infarction: the Controlled </a:t>
            </a:r>
            <a:r>
              <a:rPr lang="en-US" sz="1600" dirty="0" err="1"/>
              <a:t>Abciximab</a:t>
            </a:r>
            <a:r>
              <a:rPr lang="en-US" sz="1600" dirty="0"/>
              <a:t> and Device Investigation to Lower Late Angioplasty Complications (CADILLAC) trial. Circulation. 2003 Sep 16;108(11):1316-23. </a:t>
            </a:r>
            <a:r>
              <a:rPr lang="en-US" sz="1600" dirty="0" err="1"/>
              <a:t>Epub</a:t>
            </a:r>
            <a:r>
              <a:rPr lang="en-US" sz="1600" dirty="0"/>
              <a:t> 2003 Aug 25. "</a:t>
            </a:r>
            <a:r>
              <a:rPr lang="en-US" sz="1600" dirty="0" err="1"/>
              <a:t>Pubmed</a:t>
            </a:r>
            <a:r>
              <a:rPr lang="en-US" sz="1600" dirty="0"/>
              <a:t>":http://</a:t>
            </a:r>
            <a:r>
              <a:rPr lang="en-US" sz="1600" dirty="0" err="1"/>
              <a:t>www.ncbi.nlm.nih.gov</a:t>
            </a:r>
            <a:r>
              <a:rPr lang="en-US" sz="1600" dirty="0"/>
              <a:t>/</a:t>
            </a:r>
            <a:r>
              <a:rPr lang="en-US" sz="1600" dirty="0" err="1"/>
              <a:t>pubmed</a:t>
            </a:r>
            <a:r>
              <a:rPr lang="en-US" sz="1600" dirty="0"/>
              <a:t>/12939213# FDA label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75780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19" y="274975"/>
            <a:ext cx="7920081" cy="6125825"/>
          </a:xfrm>
        </p:spPr>
        <p:txBody>
          <a:bodyPr/>
          <a:lstStyle/>
          <a:p>
            <a:r>
              <a:rPr lang="en-US" b="1" dirty="0" err="1"/>
              <a:t>Refrence</a:t>
            </a:r>
            <a:r>
              <a:rPr lang="en-US" dirty="0"/>
              <a:t> </a:t>
            </a:r>
            <a:r>
              <a:rPr lang="en-US" dirty="0" smtClean="0"/>
              <a:t> :</a:t>
            </a:r>
          </a:p>
          <a:p>
            <a:r>
              <a:rPr lang="en-US" sz="1600" dirty="0"/>
              <a:t>http://</a:t>
            </a:r>
            <a:r>
              <a:rPr lang="en-US" sz="1600" dirty="0" err="1"/>
              <a:t>www.drugs.com</a:t>
            </a:r>
            <a:r>
              <a:rPr lang="en-US" sz="1600" dirty="0"/>
              <a:t>/pro/</a:t>
            </a:r>
            <a:r>
              <a:rPr lang="en-US" sz="1600" dirty="0" err="1"/>
              <a:t>refludan.html</a:t>
            </a:r>
            <a:r>
              <a:rPr lang="en-US" sz="1600" dirty="0"/>
              <a:t>  </a:t>
            </a:r>
            <a:endParaRPr lang="en-US" sz="1600" dirty="0" smtClean="0"/>
          </a:p>
          <a:p>
            <a:r>
              <a:rPr lang="en-US" sz="1600" dirty="0" smtClean="0"/>
              <a:t>http</a:t>
            </a:r>
            <a:r>
              <a:rPr lang="en-US" sz="1600" dirty="0"/>
              <a:t>://</a:t>
            </a:r>
            <a:r>
              <a:rPr lang="en-US" sz="1600" dirty="0" err="1"/>
              <a:t>www.drugs.com</a:t>
            </a:r>
            <a:r>
              <a:rPr lang="en-US" sz="1600" dirty="0"/>
              <a:t>/drug-interactions/</a:t>
            </a:r>
            <a:r>
              <a:rPr lang="en-US" sz="1600" dirty="0" err="1"/>
              <a:t>lepirudin,refludan-index.html?filter</a:t>
            </a:r>
            <a:r>
              <a:rPr lang="en-US" sz="1600" dirty="0"/>
              <a:t>=1 </a:t>
            </a:r>
            <a:endParaRPr lang="en-US" sz="1600" dirty="0" smtClean="0"/>
          </a:p>
          <a:p>
            <a:r>
              <a:rPr lang="en-US" sz="1600" dirty="0" smtClean="0"/>
              <a:t>http</a:t>
            </a:r>
            <a:r>
              <a:rPr lang="en-US" sz="1600" dirty="0"/>
              <a:t>://</a:t>
            </a:r>
            <a:r>
              <a:rPr lang="en-US" sz="1600" dirty="0" err="1"/>
              <a:t>www.rxlist.com</a:t>
            </a:r>
            <a:r>
              <a:rPr lang="en-US" sz="1600" dirty="0"/>
              <a:t>/</a:t>
            </a:r>
            <a:r>
              <a:rPr lang="en-US" sz="1600" dirty="0" err="1"/>
              <a:t>refludan-drug.htm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2829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933" y="235692"/>
            <a:ext cx="7946267" cy="6165107"/>
          </a:xfrm>
        </p:spPr>
        <p:txBody>
          <a:bodyPr/>
          <a:lstStyle/>
          <a:p>
            <a:pPr marL="114300" indent="0">
              <a:buNone/>
            </a:pPr>
            <a:r>
              <a:rPr lang="en-US" b="1" dirty="0" smtClean="0"/>
              <a:t>Description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en-US" sz="1600" dirty="0" err="1"/>
              <a:t>Abciximab</a:t>
            </a:r>
            <a:r>
              <a:rPr lang="en-US" sz="1600" dirty="0"/>
              <a:t> is a Fab fragment of the chimeric human-murine monoclonal antibody 7E3. </a:t>
            </a:r>
            <a:r>
              <a:rPr lang="en-US" sz="1600" dirty="0" err="1"/>
              <a:t>Abciximab</a:t>
            </a:r>
            <a:r>
              <a:rPr lang="en-US" sz="1600" dirty="0"/>
              <a:t> binds to the glycoprotein (GP) </a:t>
            </a:r>
            <a:r>
              <a:rPr lang="en-US" sz="1600" dirty="0" err="1"/>
              <a:t>IIb</a:t>
            </a:r>
            <a:r>
              <a:rPr lang="en-US" sz="1600" dirty="0"/>
              <a:t>/</a:t>
            </a:r>
            <a:r>
              <a:rPr lang="en-US" sz="1600" dirty="0" err="1"/>
              <a:t>IIIa</a:t>
            </a:r>
            <a:r>
              <a:rPr lang="en-US" sz="1600" dirty="0"/>
              <a:t> receptor of human platelets and inhibits platelet aggregation by preventing the binding of fibrinogen, von </a:t>
            </a:r>
            <a:r>
              <a:rPr lang="en-US" sz="1600" dirty="0" err="1"/>
              <a:t>Willebrand</a:t>
            </a:r>
            <a:r>
              <a:rPr lang="en-US" sz="1600" dirty="0"/>
              <a:t> factor, and other adhesive molecules. It also binds to </a:t>
            </a:r>
            <a:r>
              <a:rPr lang="en-US" sz="1600" dirty="0" err="1"/>
              <a:t>vitronectin</a:t>
            </a:r>
            <a:r>
              <a:rPr lang="en-US" sz="1600" dirty="0"/>
              <a:t> (Î±vÎ²3) receptor found on platelets and vessel wall endothelial and smooth muscle cells.</a:t>
            </a:r>
            <a:r>
              <a:rPr lang="en-US" sz="1600" dirty="0"/>
              <a:t> </a:t>
            </a:r>
            <a:endParaRPr lang="en-US" sz="1600" dirty="0" smtClean="0"/>
          </a:p>
          <a:p>
            <a:pPr marL="114300" indent="0">
              <a:buNone/>
            </a:pPr>
            <a:r>
              <a:rPr lang="en-US" b="1" dirty="0"/>
              <a:t>Indication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lnSpc>
                <a:spcPct val="150000"/>
              </a:lnSpc>
              <a:buNone/>
            </a:pPr>
            <a:r>
              <a:rPr lang="en-US" sz="1600" dirty="0" err="1"/>
              <a:t>Abciximab</a:t>
            </a:r>
            <a:r>
              <a:rPr lang="en-US" sz="1600" dirty="0"/>
              <a:t> is indicated as an adjunct to percutaneous coronary intervention for the prevention of cardiac ischemic complications in patients undergoing percutaneous coronary intervention and &amp;#13; in patients with unstable angina not responding to conventional medical therapy when percutaneous coronary intervention is planned within 24 hours. </a:t>
            </a:r>
            <a:r>
              <a:rPr lang="en-US" sz="1600" dirty="0" err="1"/>
              <a:t>Abciximab</a:t>
            </a:r>
            <a:r>
              <a:rPr lang="en-US" sz="1600" dirty="0"/>
              <a:t> is intended for use with aspirin and heparin and has been studied only in that setting.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6359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026" y="130939"/>
            <a:ext cx="7933174" cy="6402983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en-US" b="1" dirty="0"/>
              <a:t>Pharmacodynamics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lnSpc>
                <a:spcPct val="150000"/>
              </a:lnSpc>
              <a:buNone/>
            </a:pPr>
            <a:r>
              <a:rPr lang="en-US" sz="1600" dirty="0" err="1"/>
              <a:t>Abciximab</a:t>
            </a:r>
            <a:r>
              <a:rPr lang="en-US" sz="1600" dirty="0"/>
              <a:t> inhibits platelet aggregation by preventing the binding of fibrinogen, von </a:t>
            </a:r>
            <a:r>
              <a:rPr lang="en-US" sz="1600" dirty="0" err="1"/>
              <a:t>Willebrand</a:t>
            </a:r>
            <a:r>
              <a:rPr lang="en-US" sz="1600" dirty="0"/>
              <a:t> factor, and other adhesive molecules to </a:t>
            </a:r>
            <a:r>
              <a:rPr lang="en-US" sz="1600" dirty="0" err="1"/>
              <a:t>GPIIb</a:t>
            </a:r>
            <a:r>
              <a:rPr lang="en-US" sz="1600" dirty="0"/>
              <a:t>/</a:t>
            </a:r>
            <a:r>
              <a:rPr lang="en-US" sz="1600" dirty="0" err="1"/>
              <a:t>IIIa</a:t>
            </a:r>
            <a:r>
              <a:rPr lang="en-US" sz="1600" dirty="0"/>
              <a:t> receptor sites on activated platelets. A single intravenous bolus dose from 0.15 mg/kg to 0.30 mg/kg produced rapid dose-dependent inhibition of platelet function. After two hours post-injection with a dose of 0.25 - 0.30 mg/kg, 80% of the </a:t>
            </a:r>
            <a:r>
              <a:rPr lang="en-US" sz="1600" dirty="0" err="1"/>
              <a:t>GPIIb</a:t>
            </a:r>
            <a:r>
              <a:rPr lang="en-US" sz="1600" dirty="0"/>
              <a:t>/</a:t>
            </a:r>
            <a:r>
              <a:rPr lang="en-US" sz="1600" dirty="0" err="1"/>
              <a:t>IIIa</a:t>
            </a:r>
            <a:r>
              <a:rPr lang="en-US" sz="1600" dirty="0"/>
              <a:t> receptors were blocked and platelet aggregation was prevented. </a:t>
            </a:r>
            <a:r>
              <a:rPr lang="en-US" sz="1600" dirty="0" err="1"/>
              <a:t>GPIIb</a:t>
            </a:r>
            <a:r>
              <a:rPr lang="en-US" sz="1600" dirty="0"/>
              <a:t>/</a:t>
            </a:r>
            <a:r>
              <a:rPr lang="en-US" sz="1600" dirty="0" err="1"/>
              <a:t>IIIa</a:t>
            </a:r>
            <a:r>
              <a:rPr lang="en-US" sz="1600" dirty="0"/>
              <a:t> is the major surface receptor involved in the final pathway of platelet aggregation. Bleeding time increases to over 30 minutes at the aforementioned doses. To compare, baseline values were five minutes. </a:t>
            </a:r>
            <a:endParaRPr lang="en-US" sz="1600" dirty="0" smtClean="0"/>
          </a:p>
          <a:p>
            <a:pPr marL="114300" indent="0">
              <a:lnSpc>
                <a:spcPct val="150000"/>
              </a:lnSpc>
              <a:buNone/>
            </a:pPr>
            <a:r>
              <a:rPr lang="en-US" b="1" dirty="0"/>
              <a:t>Mechanism Of Action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lnSpc>
                <a:spcPct val="150000"/>
              </a:lnSpc>
              <a:buNone/>
            </a:pPr>
            <a:r>
              <a:rPr lang="en-US" sz="1600" dirty="0" err="1"/>
              <a:t>Abciximab</a:t>
            </a:r>
            <a:r>
              <a:rPr lang="en-US" sz="1600" dirty="0"/>
              <a:t> binds to the intact platelet </a:t>
            </a:r>
            <a:r>
              <a:rPr lang="en-US" sz="1600" dirty="0" err="1"/>
              <a:t>GPIIb</a:t>
            </a:r>
            <a:r>
              <a:rPr lang="en-US" sz="1600" dirty="0"/>
              <a:t>/</a:t>
            </a:r>
            <a:r>
              <a:rPr lang="en-US" sz="1600" dirty="0" err="1"/>
              <a:t>IIIa</a:t>
            </a:r>
            <a:r>
              <a:rPr lang="en-US" sz="1600" dirty="0"/>
              <a:t> receptor, which is a member of the integrin family of adhesion receptors and the major platelet surface receptor involved in platelet aggregation. This binding is thought to involve steric hindrance and/or conformational alterations which block access of large molecules to the receptor rather than direct interaction with the RGD (arginine-glycine-aspartic acid) binding site of </a:t>
            </a:r>
            <a:r>
              <a:rPr lang="en-US" sz="1600" dirty="0" err="1"/>
              <a:t>GPIIb</a:t>
            </a:r>
            <a:r>
              <a:rPr lang="en-US" sz="1600" dirty="0"/>
              <a:t>/</a:t>
            </a:r>
            <a:r>
              <a:rPr lang="en-US" sz="1600" dirty="0" err="1"/>
              <a:t>IIIa</a:t>
            </a:r>
            <a:r>
              <a:rPr lang="en-US" sz="1600" dirty="0"/>
              <a:t>. By binding to the </a:t>
            </a:r>
            <a:r>
              <a:rPr lang="en-US" sz="1600" dirty="0" err="1"/>
              <a:t>vitronectin</a:t>
            </a:r>
            <a:r>
              <a:rPr lang="en-US" sz="1600" dirty="0"/>
              <a:t> receptor (also known as the Î±vÎ²3 integrin), </a:t>
            </a:r>
            <a:r>
              <a:rPr lang="en-US" sz="1600" dirty="0" err="1"/>
              <a:t>abciximab</a:t>
            </a:r>
            <a:r>
              <a:rPr lang="en-US" sz="1600" dirty="0"/>
              <a:t> blocks effects mediated by this integrin which include cell adhesion. Furthermore, </a:t>
            </a:r>
            <a:r>
              <a:rPr lang="en-US" sz="1600" dirty="0" err="1"/>
              <a:t>abciximab</a:t>
            </a:r>
            <a:r>
              <a:rPr lang="en-US" sz="1600" dirty="0"/>
              <a:t> blocks Mac-1 receptor on monocytes and neutrophils thus inhibiting monocyte adhesion. </a:t>
            </a:r>
            <a:endParaRPr lang="en-US" sz="1600" dirty="0" smtClean="0"/>
          </a:p>
          <a:p>
            <a:pPr marL="114300" indent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312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933" y="209505"/>
            <a:ext cx="8117816" cy="6191295"/>
          </a:xfrm>
        </p:spPr>
        <p:txBody>
          <a:bodyPr>
            <a:normAutofit lnSpcReduction="10000"/>
          </a:bodyPr>
          <a:lstStyle/>
          <a:p>
            <a:pPr marL="114300" indent="0">
              <a:lnSpc>
                <a:spcPct val="150000"/>
              </a:lnSpc>
              <a:buNone/>
            </a:pPr>
            <a:r>
              <a:rPr lang="en-US" b="1" dirty="0"/>
              <a:t>Metabolism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lnSpc>
                <a:spcPct val="150000"/>
              </a:lnSpc>
              <a:buNone/>
            </a:pPr>
            <a:r>
              <a:rPr lang="en-US" sz="1600" dirty="0"/>
              <a:t>Most likely removed by </a:t>
            </a:r>
            <a:r>
              <a:rPr lang="en-US" sz="1600" dirty="0" err="1"/>
              <a:t>opsonization</a:t>
            </a:r>
            <a:r>
              <a:rPr lang="en-US" sz="1600" dirty="0"/>
              <a:t> via the </a:t>
            </a:r>
            <a:r>
              <a:rPr lang="en-US" sz="1600" dirty="0" err="1"/>
              <a:t>reticuloendothelial</a:t>
            </a:r>
            <a:r>
              <a:rPr lang="en-US" sz="1600" dirty="0"/>
              <a:t> system when bound to platelets, or by human </a:t>
            </a:r>
            <a:r>
              <a:rPr lang="en-US" sz="1600" dirty="0" err="1"/>
              <a:t>antimurine</a:t>
            </a:r>
            <a:r>
              <a:rPr lang="en-US" sz="1600" dirty="0"/>
              <a:t> antibody production. Excreted </a:t>
            </a:r>
            <a:r>
              <a:rPr lang="en-US" sz="1600" dirty="0" err="1"/>
              <a:t>renally</a:t>
            </a:r>
            <a:r>
              <a:rPr lang="en-US" sz="1600" dirty="0"/>
              <a:t>.</a:t>
            </a:r>
            <a:r>
              <a:rPr lang="en-US" sz="1600" dirty="0"/>
              <a:t> </a:t>
            </a:r>
            <a:endParaRPr lang="en-US" sz="1600" dirty="0" smtClean="0"/>
          </a:p>
          <a:p>
            <a:pPr marL="114300" indent="0">
              <a:lnSpc>
                <a:spcPct val="150000"/>
              </a:lnSpc>
              <a:buNone/>
            </a:pPr>
            <a:r>
              <a:rPr lang="en-US" b="1" dirty="0"/>
              <a:t>Half-life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lnSpc>
                <a:spcPct val="150000"/>
              </a:lnSpc>
              <a:buNone/>
            </a:pPr>
            <a:r>
              <a:rPr lang="en-US" sz="1600" dirty="0"/>
              <a:t>Following intravenous bolus administration, free plasma concentrations of </a:t>
            </a:r>
            <a:r>
              <a:rPr lang="en-US" sz="1600" dirty="0" err="1"/>
              <a:t>Abciximab</a:t>
            </a:r>
            <a:r>
              <a:rPr lang="en-US" sz="1600" dirty="0"/>
              <a:t> decrease rapidly with an initial half-life of less than 10 minutes and a second phase half-life of about 30 minutes, probably related to rapid binding to the platelet </a:t>
            </a:r>
            <a:r>
              <a:rPr lang="en-US" sz="1600" dirty="0" err="1"/>
              <a:t>GPIIb</a:t>
            </a:r>
            <a:r>
              <a:rPr lang="en-US" sz="1600" dirty="0"/>
              <a:t>/</a:t>
            </a:r>
            <a:r>
              <a:rPr lang="en-US" sz="1600" dirty="0" err="1"/>
              <a:t>IIIa</a:t>
            </a:r>
            <a:r>
              <a:rPr lang="en-US" sz="1600" dirty="0"/>
              <a:t> receptors.</a:t>
            </a:r>
            <a:r>
              <a:rPr lang="en-US" sz="1600" dirty="0"/>
              <a:t> </a:t>
            </a:r>
            <a:endParaRPr lang="en-US" sz="1600" dirty="0" smtClean="0"/>
          </a:p>
          <a:p>
            <a:pPr marL="114300" indent="0">
              <a:lnSpc>
                <a:spcPct val="150000"/>
              </a:lnSpc>
              <a:buNone/>
            </a:pPr>
            <a:r>
              <a:rPr lang="en-US" b="1" dirty="0"/>
              <a:t>Categories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lnSpc>
                <a:spcPct val="150000"/>
              </a:lnSpc>
              <a:buNone/>
            </a:pPr>
            <a:r>
              <a:rPr lang="en-US" sz="1600" dirty="0"/>
              <a:t>Anticoagulants </a:t>
            </a:r>
            <a:r>
              <a:rPr lang="en-US" sz="1600" dirty="0" smtClean="0"/>
              <a:t> and </a:t>
            </a:r>
            <a:r>
              <a:rPr lang="en-US" sz="1600" dirty="0"/>
              <a:t>Platelet Aggregation Inhibitors </a:t>
            </a:r>
            <a:endParaRPr lang="en-US" sz="1600" dirty="0" smtClean="0"/>
          </a:p>
          <a:p>
            <a:pPr marL="114300" indent="0">
              <a:lnSpc>
                <a:spcPct val="150000"/>
              </a:lnSpc>
              <a:buNone/>
            </a:pPr>
            <a:r>
              <a:rPr lang="en-US" b="1" dirty="0" smtClean="0"/>
              <a:t>Affected </a:t>
            </a:r>
            <a:r>
              <a:rPr lang="en-US" b="1" dirty="0"/>
              <a:t>Organism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lnSpc>
                <a:spcPct val="150000"/>
              </a:lnSpc>
              <a:buNone/>
            </a:pPr>
            <a:r>
              <a:rPr lang="en-US" sz="1600" dirty="0"/>
              <a:t>Humans and other mammals</a:t>
            </a:r>
            <a:r>
              <a:rPr lang="en-US" sz="1600" dirty="0"/>
              <a:t> </a:t>
            </a:r>
            <a:endParaRPr lang="en-US" sz="1600" dirty="0" smtClean="0"/>
          </a:p>
          <a:p>
            <a:pPr marL="114300" indent="0">
              <a:lnSpc>
                <a:spcPct val="150000"/>
              </a:lnSpc>
              <a:buNone/>
            </a:pPr>
            <a:r>
              <a:rPr lang="en-US" b="1" dirty="0"/>
              <a:t>Patents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lnSpc>
                <a:spcPct val="150000"/>
              </a:lnSpc>
              <a:buNone/>
            </a:pPr>
            <a:r>
              <a:rPr lang="en-US" sz="1600" dirty="0" smtClean="0"/>
              <a:t>Country		Patent Number	Approved		Expires 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en-US" sz="1600" dirty="0" smtClean="0"/>
              <a:t>Canada		1341357		2002</a:t>
            </a:r>
            <a:r>
              <a:rPr lang="en-US" sz="1600" dirty="0"/>
              <a:t>-05-</a:t>
            </a:r>
            <a:r>
              <a:rPr lang="en-US" sz="1600" dirty="0" smtClean="0"/>
              <a:t>07	2019</a:t>
            </a:r>
            <a:r>
              <a:rPr lang="en-US" sz="1600" dirty="0"/>
              <a:t>-05-07</a:t>
            </a:r>
          </a:p>
        </p:txBody>
      </p:sp>
    </p:spTree>
    <p:extLst>
      <p:ext uri="{BB962C8B-B14F-4D97-AF65-F5344CB8AC3E}">
        <p14:creationId xmlns:p14="http://schemas.microsoft.com/office/powerpoint/2010/main" val="1307274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746" y="117846"/>
            <a:ext cx="7972454" cy="6282954"/>
          </a:xfrm>
        </p:spPr>
        <p:txBody>
          <a:bodyPr/>
          <a:lstStyle/>
          <a:p>
            <a:pPr marL="114300" indent="0">
              <a:buNone/>
            </a:pPr>
            <a:r>
              <a:rPr lang="en-US" b="1" dirty="0"/>
              <a:t>Drug interaction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lnSpc>
                <a:spcPct val="150000"/>
              </a:lnSpc>
              <a:buNone/>
            </a:pPr>
            <a:r>
              <a:rPr lang="en-US" sz="1600" dirty="0">
                <a:hlinkClick r:id="rId2"/>
              </a:rPr>
              <a:t>Ginkgo </a:t>
            </a:r>
            <a:r>
              <a:rPr lang="en-US" sz="1600" dirty="0" smtClean="0">
                <a:hlinkClick r:id="rId2"/>
              </a:rPr>
              <a:t>biloba</a:t>
            </a:r>
            <a:r>
              <a:rPr lang="en-US" sz="1600" dirty="0" smtClean="0"/>
              <a:t> :: Additive </a:t>
            </a:r>
            <a:r>
              <a:rPr lang="en-US" sz="1600" dirty="0"/>
              <a:t>anticoagulant/antiplatelet effects may increase bleed risk. Concomitant therapy should be avoided</a:t>
            </a:r>
            <a:r>
              <a:rPr lang="en-US" sz="1600" dirty="0" smtClean="0"/>
              <a:t>.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en-US" sz="1600" dirty="0" smtClean="0">
                <a:hlinkClick r:id="rId3"/>
              </a:rPr>
              <a:t>Tirofiban</a:t>
            </a:r>
            <a:r>
              <a:rPr lang="en-US" sz="1600" dirty="0" smtClean="0"/>
              <a:t> : Additive </a:t>
            </a:r>
            <a:r>
              <a:rPr lang="en-US" sz="1600" dirty="0"/>
              <a:t>effects. Concomitant use is contraindicated</a:t>
            </a:r>
            <a:r>
              <a:rPr lang="en-US" sz="1600" dirty="0" smtClean="0"/>
              <a:t>.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en-US" sz="1600" dirty="0" smtClean="0">
                <a:hlinkClick r:id="rId4"/>
              </a:rPr>
              <a:t>Trastuzumab</a:t>
            </a:r>
            <a:r>
              <a:rPr lang="en-US" sz="1600" dirty="0" smtClean="0"/>
              <a:t> :</a:t>
            </a:r>
            <a:r>
              <a:rPr lang="en-US" sz="1600" dirty="0" err="1" smtClean="0"/>
              <a:t>Abciximab</a:t>
            </a:r>
            <a:r>
              <a:rPr lang="en-US" sz="1600" dirty="0" smtClean="0"/>
              <a:t> </a:t>
            </a:r>
            <a:r>
              <a:rPr lang="en-US" sz="1600" dirty="0"/>
              <a:t>may increase the risk of a </a:t>
            </a:r>
            <a:r>
              <a:rPr lang="en-US" sz="1600" dirty="0" err="1"/>
              <a:t>hypersensitivy</a:t>
            </a:r>
            <a:r>
              <a:rPr lang="en-US" sz="1600" dirty="0"/>
              <a:t> reaction to </a:t>
            </a:r>
            <a:r>
              <a:rPr lang="en-US" sz="1600" dirty="0" err="1"/>
              <a:t>Trastuzumab</a:t>
            </a:r>
            <a:r>
              <a:rPr lang="en-US" sz="1600" dirty="0" smtClean="0"/>
              <a:t>.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en-US" sz="1600" dirty="0" smtClean="0">
                <a:hlinkClick r:id="rId5"/>
              </a:rPr>
              <a:t>Treprostinil</a:t>
            </a:r>
            <a:r>
              <a:rPr lang="en-US" sz="1600" dirty="0" smtClean="0"/>
              <a:t> : The </a:t>
            </a:r>
            <a:r>
              <a:rPr lang="en-US" sz="1600" dirty="0"/>
              <a:t>prostacyclin analogue, </a:t>
            </a:r>
            <a:r>
              <a:rPr lang="en-US" sz="1600" dirty="0" err="1"/>
              <a:t>Treprostinil</a:t>
            </a:r>
            <a:r>
              <a:rPr lang="en-US" sz="1600" dirty="0"/>
              <a:t>, increases the risk of bleeding when combined with the antiplatelet agent, </a:t>
            </a:r>
            <a:r>
              <a:rPr lang="en-US" sz="1600" dirty="0" err="1"/>
              <a:t>Abciximab</a:t>
            </a:r>
            <a:r>
              <a:rPr lang="en-US" sz="1600" dirty="0"/>
              <a:t>. Monitor for increased bleeding during concomitant </a:t>
            </a:r>
            <a:r>
              <a:rPr lang="en-US" sz="1600" dirty="0" err="1"/>
              <a:t>thearpy</a:t>
            </a:r>
            <a:r>
              <a:rPr lang="en-US" sz="1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79979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026" y="13096"/>
            <a:ext cx="7933174" cy="5892314"/>
          </a:xfrm>
        </p:spPr>
        <p:txBody>
          <a:bodyPr>
            <a:normAutofit fontScale="25000" lnSpcReduction="20000"/>
          </a:bodyPr>
          <a:lstStyle/>
          <a:p>
            <a:pPr marL="114300" indent="0">
              <a:buNone/>
            </a:pPr>
            <a:r>
              <a:rPr lang="en-US" sz="8000" b="1" dirty="0" smtClean="0"/>
              <a:t>Sequence</a:t>
            </a:r>
            <a:r>
              <a:rPr lang="en-US" sz="8000" dirty="0" smtClean="0"/>
              <a:t> </a:t>
            </a:r>
          </a:p>
          <a:p>
            <a:pPr marL="114300" indent="0">
              <a:lnSpc>
                <a:spcPct val="120000"/>
              </a:lnSpc>
              <a:buNone/>
            </a:pPr>
            <a:r>
              <a:rPr lang="en-US" sz="6400" dirty="0" smtClean="0"/>
              <a:t>1TXV:H </a:t>
            </a:r>
            <a:r>
              <a:rPr lang="en-US" sz="6400" dirty="0" err="1"/>
              <a:t>ReoPro</a:t>
            </a:r>
            <a:r>
              <a:rPr lang="en-US" sz="6400" dirty="0"/>
              <a:t>-like antibody Heavy Chain </a:t>
            </a:r>
            <a:r>
              <a:rPr lang="en-US" sz="6400" dirty="0"/>
              <a:t>1</a:t>
            </a:r>
            <a:endParaRPr lang="en-US" sz="6400" dirty="0" smtClean="0"/>
          </a:p>
          <a:p>
            <a:pPr marL="114300" indent="0">
              <a:lnSpc>
                <a:spcPct val="120000"/>
              </a:lnSpc>
              <a:buNone/>
            </a:pPr>
            <a:r>
              <a:rPr lang="en-US" sz="6400" dirty="0" smtClean="0"/>
              <a:t>EVQLQQSGAELVKPGASVKLSCTASGFNIKDTYVHWVKQRPEQGLEWIGRIDPANGYTKYDPKFQGKATITADTSSNTAYLQLSSLTSEDTAVYYCVRPLYDYYAMDYWGQGTSVTVSSAKTTAPSVYPLAPVCGDTTGSSVTLGCLVKGYFPEPVTLTWNSGSLSSGVHTFPAVLQSDLYTLSSSVTVTSSTWPSQSITCNVAHPASSTKVDKKIEPRPKSCDKTHTCPPCPAPELLGGPSVFLFPPKPKDTLMISRTPEVTCVVVDVSHEDPEVKFNWYVDGVEVHNAKTKPREEQYNSTYRVVSVLTVLHQDWLNGKEYKCKVSNKALPAPIEKTISKAKGQPREPQVYTLPPSRDELTKNQVSLTCLVKGFYPSDIAVEWESNGQPENNYKTTPPVLDSDGSFFLYSKLTVDKSRWQQGNVFSCSVMHEALHNHYTQKSLSLSPGK </a:t>
            </a:r>
          </a:p>
          <a:p>
            <a:pPr marL="114300" indent="0">
              <a:lnSpc>
                <a:spcPct val="120000"/>
              </a:lnSpc>
              <a:buNone/>
            </a:pPr>
            <a:r>
              <a:rPr lang="en-US" sz="6400" dirty="0" smtClean="0"/>
              <a:t>1TXV:L </a:t>
            </a:r>
            <a:r>
              <a:rPr lang="en-US" sz="6400" dirty="0" err="1"/>
              <a:t>ReoPro</a:t>
            </a:r>
            <a:r>
              <a:rPr lang="en-US" sz="6400" dirty="0"/>
              <a:t>-like antibody Light Chain </a:t>
            </a:r>
            <a:r>
              <a:rPr lang="en-US" sz="6400" dirty="0"/>
              <a:t> </a:t>
            </a:r>
            <a:r>
              <a:rPr lang="en-US" sz="6400" dirty="0" smtClean="0"/>
              <a:t>1 DILMTQSPSSMSVSLGDTVSITCHASQGISSNIGWLQQKPGKSFMGLIYYGTNLVDGVPSRFSGSGSGADYSLTISSLDSEDFADYYCVQYAQLPYTFGGGTKLEIKRADAAPTVSIFPPSSEQLTSGGASVVCFLNNFYPKDINVKWKIDGSERQNGVLNSWTDQDSKDSTYSMSSTLTLTKDEYERHNSYTCEATH</a:t>
            </a:r>
          </a:p>
          <a:p>
            <a:pPr marL="114300" indent="0">
              <a:lnSpc>
                <a:spcPct val="120000"/>
              </a:lnSpc>
              <a:buNone/>
            </a:pPr>
            <a:r>
              <a:rPr lang="en-US" sz="6400" dirty="0" smtClean="0"/>
              <a:t>1TXV:H </a:t>
            </a:r>
            <a:r>
              <a:rPr lang="en-US" sz="6400" dirty="0" err="1"/>
              <a:t>ReoPro</a:t>
            </a:r>
            <a:r>
              <a:rPr lang="en-US" sz="6400" dirty="0"/>
              <a:t>-like antibody Heavy Chain </a:t>
            </a:r>
            <a:r>
              <a:rPr lang="en-US" sz="6400" dirty="0" smtClean="0"/>
              <a:t>2 EVQLQQSGAELVKPGASVKLSCTASGFNIKDTYVHWVKQRPEQGLEWIGRIDPANGYTKYDPKFQGKATITADTSSNTAYLQLSSLTSEDTAVYYCVRPLYDYYAMDYWGQGTSVTVSSAKTTAPSVYPLAPVCGDTTGSSVTLGCLVKGYFPEPVTLTWNSGSLSSGVHTFPAVLQSDLYTLSSSVTVTSSTWPSQSITCNVAHPASSTKVDKKIEPRPKSCDKTHTCPPCPAPELLGGPSVFLFPPKPKDTLMISRTPEVTCVVVDVSHEDPEVKFNWYVDGVEVHNAKTKPREEQYNSTYRVVSVLTVLHQDWLNGKEYKCKVSNKALPAPIEKTISKAKGQPREPQVYTLPPSRDELTKNQVSLTCLVKGFYPSDIAVEWESNGQPENNYKTTPPVLDSDGSFFLYSKLTVDKSRWQQGNVFSCSVMHEALHNHYTQKSLSLSPGK </a:t>
            </a:r>
          </a:p>
          <a:p>
            <a:pPr marL="114300" indent="0">
              <a:lnSpc>
                <a:spcPct val="120000"/>
              </a:lnSpc>
              <a:buNone/>
            </a:pPr>
            <a:r>
              <a:rPr lang="en-US" sz="6400" dirty="0"/>
              <a:t>1TXV:L </a:t>
            </a:r>
            <a:r>
              <a:rPr lang="en-US" sz="6400" dirty="0" err="1"/>
              <a:t>ReoPro</a:t>
            </a:r>
            <a:r>
              <a:rPr lang="en-US" sz="6400" dirty="0"/>
              <a:t>-like antibody Light </a:t>
            </a:r>
            <a:r>
              <a:rPr lang="en-US" sz="6400" dirty="0" smtClean="0"/>
              <a:t>Chain2</a:t>
            </a:r>
          </a:p>
          <a:p>
            <a:pPr marL="114300" indent="0">
              <a:lnSpc>
                <a:spcPct val="120000"/>
              </a:lnSpc>
              <a:buNone/>
            </a:pPr>
            <a:r>
              <a:rPr lang="en-US" sz="6400" dirty="0" smtClean="0"/>
              <a:t>DILMTQSPSSMSVSLGDTVSITCHASQGISSNIGWLQQKPGKSFMGLIYYGTNLVDGVPSRFSGSGSGADYSLTISSLDSEDFADYYCVQYAQLPYTFGGGTKLEIKRADAAPTVSIFPPSSEQLTSGGASVVCFLNNFYPKDINVKWKIDGSERQNGVLNSWTDQDSKDSTYSMSSTLTLTKDEYERHNSYTCEATHKTSTSPIVKSFNRNEC </a:t>
            </a:r>
            <a:endParaRPr lang="en-US" sz="6400" dirty="0"/>
          </a:p>
        </p:txBody>
      </p:sp>
    </p:spTree>
    <p:extLst>
      <p:ext uri="{BB962C8B-B14F-4D97-AF65-F5344CB8AC3E}">
        <p14:creationId xmlns:p14="http://schemas.microsoft.com/office/powerpoint/2010/main" val="801154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306" y="130940"/>
            <a:ext cx="7893894" cy="6269860"/>
          </a:xfrm>
        </p:spPr>
        <p:txBody>
          <a:bodyPr/>
          <a:lstStyle/>
          <a:p>
            <a:pPr marL="114300" indent="0">
              <a:buNone/>
            </a:pPr>
            <a:r>
              <a:rPr lang="en-US" b="1" dirty="0" smtClean="0"/>
              <a:t>Targets</a:t>
            </a:r>
            <a:r>
              <a:rPr lang="en-US" dirty="0" smtClean="0"/>
              <a:t> 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en-US" sz="1600" dirty="0"/>
              <a:t>Integrin beta-3,Integrin alpha-</a:t>
            </a:r>
            <a:r>
              <a:rPr lang="en-US" sz="1600" dirty="0" err="1"/>
              <a:t>IIb,Low</a:t>
            </a:r>
            <a:r>
              <a:rPr lang="en-US" sz="1600" dirty="0"/>
              <a:t> affinity immunoglobulin gamma Fc region receptor III-</a:t>
            </a:r>
            <a:r>
              <a:rPr lang="en-US" sz="1600" dirty="0" err="1"/>
              <a:t>B,Complement</a:t>
            </a:r>
            <a:r>
              <a:rPr lang="en-US" sz="1600" dirty="0"/>
              <a:t> C1r </a:t>
            </a:r>
            <a:r>
              <a:rPr lang="en-US" sz="1600" dirty="0" err="1"/>
              <a:t>subcomponent,Complement</a:t>
            </a:r>
            <a:r>
              <a:rPr lang="en-US" sz="1600" dirty="0"/>
              <a:t> C1q subcomponent subunit </a:t>
            </a:r>
            <a:r>
              <a:rPr lang="en-US" sz="1600" dirty="0" err="1"/>
              <a:t>A,Complement</a:t>
            </a:r>
            <a:r>
              <a:rPr lang="en-US" sz="1600" dirty="0"/>
              <a:t> C1q subcomponent subunit </a:t>
            </a:r>
            <a:r>
              <a:rPr lang="en-US" sz="1600" dirty="0" err="1"/>
              <a:t>B,Complement</a:t>
            </a:r>
            <a:r>
              <a:rPr lang="en-US" sz="1600" dirty="0"/>
              <a:t> C1q subcomponent subunit </a:t>
            </a:r>
            <a:r>
              <a:rPr lang="en-US" sz="1600" dirty="0" err="1"/>
              <a:t>C,Low</a:t>
            </a:r>
            <a:r>
              <a:rPr lang="en-US" sz="1600" dirty="0"/>
              <a:t> affinity immunoglobulin gamma Fc region receptor III-</a:t>
            </a:r>
            <a:r>
              <a:rPr lang="en-US" sz="1600" dirty="0" err="1"/>
              <a:t>A,Complement</a:t>
            </a:r>
            <a:r>
              <a:rPr lang="en-US" sz="1600" dirty="0"/>
              <a:t> C1s </a:t>
            </a:r>
            <a:r>
              <a:rPr lang="en-US" sz="1600" dirty="0" err="1"/>
              <a:t>subcomponent,High</a:t>
            </a:r>
            <a:r>
              <a:rPr lang="en-US" sz="1600" dirty="0"/>
              <a:t> affinity immunoglobulin gamma Fc receptor </a:t>
            </a:r>
            <a:r>
              <a:rPr lang="en-US" sz="1600" dirty="0" err="1"/>
              <a:t>I,Low</a:t>
            </a:r>
            <a:r>
              <a:rPr lang="en-US" sz="1600" dirty="0"/>
              <a:t> affinity immunoglobulin gamma Fc region receptor II-</a:t>
            </a:r>
            <a:r>
              <a:rPr lang="en-US" sz="1600" dirty="0" err="1"/>
              <a:t>a,Low</a:t>
            </a:r>
            <a:r>
              <a:rPr lang="en-US" sz="1600" dirty="0"/>
              <a:t> affinity immunoglobulin gamma Fc region receptor II-</a:t>
            </a:r>
            <a:r>
              <a:rPr lang="en-US" sz="1600" dirty="0" err="1"/>
              <a:t>b,Low</a:t>
            </a:r>
            <a:r>
              <a:rPr lang="en-US" sz="1600" dirty="0"/>
              <a:t> affinity immunoglobulin gamma Fc region receptor II-</a:t>
            </a:r>
            <a:r>
              <a:rPr lang="en-US" sz="1600" dirty="0" err="1"/>
              <a:t>c,Vitronectin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83058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398" y="274975"/>
            <a:ext cx="7880801" cy="6125825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b="1" dirty="0"/>
              <a:t>Brands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sz="1600" dirty="0" err="1"/>
              <a:t>ReoPro</a:t>
            </a:r>
            <a:r>
              <a:rPr lang="en-US" sz="1600" dirty="0"/>
              <a:t> </a:t>
            </a:r>
            <a:endParaRPr lang="en-US" sz="1600" dirty="0" smtClean="0"/>
          </a:p>
          <a:p>
            <a:pPr marL="114300" indent="0">
              <a:buNone/>
            </a:pPr>
            <a:r>
              <a:rPr lang="en-US" b="1" dirty="0"/>
              <a:t>Company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sz="1600" dirty="0" smtClean="0"/>
              <a:t>Eli </a:t>
            </a:r>
            <a:r>
              <a:rPr lang="en-US" sz="1600" dirty="0"/>
              <a:t>Lilly and Company</a:t>
            </a:r>
            <a:r>
              <a:rPr lang="en-US" sz="1600" dirty="0"/>
              <a:t> </a:t>
            </a:r>
            <a:endParaRPr lang="en-US" sz="1600" dirty="0" smtClean="0"/>
          </a:p>
          <a:p>
            <a:pPr marL="114300" indent="0">
              <a:buNone/>
            </a:pPr>
            <a:r>
              <a:rPr lang="en-US" b="1" dirty="0"/>
              <a:t>Description</a:t>
            </a:r>
            <a:r>
              <a:rPr lang="en-US" dirty="0"/>
              <a:t> </a:t>
            </a:r>
            <a:r>
              <a:rPr lang="en-US" dirty="0" smtClean="0"/>
              <a:t>:  </a:t>
            </a:r>
            <a:r>
              <a:rPr lang="en-US" sz="1600" dirty="0" err="1" smtClean="0"/>
              <a:t>bciximab</a:t>
            </a:r>
            <a:r>
              <a:rPr lang="en-US" sz="1600" dirty="0"/>
              <a:t>, </a:t>
            </a:r>
            <a:r>
              <a:rPr lang="en-US" sz="1600" dirty="0" err="1"/>
              <a:t>ReoPro</a:t>
            </a:r>
            <a:r>
              <a:rPr lang="en-US" sz="1600" dirty="0"/>
              <a:t>®, is the Fab fragment of the chimeric human-murine monoclonal antibody 7E3. </a:t>
            </a:r>
            <a:r>
              <a:rPr lang="en-US" sz="1600" dirty="0" err="1"/>
              <a:t>Abciximab</a:t>
            </a:r>
            <a:r>
              <a:rPr lang="en-US" sz="1600" dirty="0"/>
              <a:t> binds to the glycoprotein (GP) </a:t>
            </a:r>
            <a:r>
              <a:rPr lang="en-US" sz="1600" dirty="0" err="1"/>
              <a:t>IIb</a:t>
            </a:r>
            <a:r>
              <a:rPr lang="en-US" sz="1600" dirty="0"/>
              <a:t>/</a:t>
            </a:r>
            <a:r>
              <a:rPr lang="en-US" sz="1600" dirty="0" err="1"/>
              <a:t>IIIa</a:t>
            </a:r>
            <a:r>
              <a:rPr lang="en-US" sz="1600" dirty="0"/>
              <a:t> receptor of human platelets and inhibits platelet aggregation. </a:t>
            </a:r>
            <a:r>
              <a:rPr lang="en-US" sz="1600" dirty="0" err="1"/>
              <a:t>Abciximab</a:t>
            </a:r>
            <a:r>
              <a:rPr lang="en-US" sz="1600" dirty="0"/>
              <a:t> also binds to the </a:t>
            </a:r>
            <a:r>
              <a:rPr lang="en-US" sz="1600" dirty="0" err="1" smtClean="0"/>
              <a:t>vitronectin</a:t>
            </a:r>
            <a:r>
              <a:rPr lang="en-US" sz="1600" dirty="0" smtClean="0"/>
              <a:t>(</a:t>
            </a:r>
            <a:r>
              <a:rPr lang="en-US" sz="1600" dirty="0"/>
              <a:t>αvβ3) receptor found on platelets and vessel wall endothelial and smooth muscle cells</a:t>
            </a:r>
            <a:r>
              <a:rPr lang="en-US" dirty="0"/>
              <a:t>.</a:t>
            </a:r>
            <a:br>
              <a:rPr lang="en-US" dirty="0"/>
            </a:br>
            <a:r>
              <a:rPr lang="en-US" sz="1600" dirty="0" smtClean="0"/>
              <a:t>The </a:t>
            </a:r>
            <a:r>
              <a:rPr lang="en-US" sz="1600" dirty="0"/>
              <a:t>chimeric 7E3 antibody is produced by continuous perfusion in mammalian cell culture. The 47,615 </a:t>
            </a:r>
            <a:r>
              <a:rPr lang="en-US" sz="1600" dirty="0" err="1"/>
              <a:t>dalton</a:t>
            </a:r>
            <a:r>
              <a:rPr lang="en-US" sz="1600" dirty="0"/>
              <a:t> Fab fragment is purified from cell culture supernatant by a series of steps involving specific viral inactivation and removal procedures, digestion with papain and column chromatography</a:t>
            </a:r>
            <a:r>
              <a:rPr lang="en-US" dirty="0"/>
              <a:t>.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buNone/>
            </a:pPr>
            <a:r>
              <a:rPr lang="en-US" b="1" dirty="0"/>
              <a:t>Used For/Prescribed for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sz="1600" dirty="0" err="1"/>
              <a:t>ReoPro</a:t>
            </a:r>
            <a:r>
              <a:rPr lang="en-US" sz="1600" dirty="0"/>
              <a:t> is used to lessen the chance of heart attack in people who need percutaneous coronary intervention (PCI), a procedure to open blocked arteries of the heart.</a:t>
            </a:r>
            <a:r>
              <a:rPr lang="en-US" sz="1600" dirty="0"/>
              <a:t> </a:t>
            </a:r>
            <a:endParaRPr lang="en-US" sz="1600" dirty="0" smtClean="0"/>
          </a:p>
          <a:p>
            <a:pPr marL="114300" indent="0">
              <a:buNone/>
            </a:pPr>
            <a:r>
              <a:rPr lang="en-US" b="1" dirty="0"/>
              <a:t>Formulation</a:t>
            </a:r>
            <a:r>
              <a:rPr lang="en-US" dirty="0"/>
              <a:t> </a:t>
            </a:r>
            <a:r>
              <a:rPr lang="en-US" dirty="0" smtClean="0"/>
              <a:t>:  </a:t>
            </a:r>
            <a:r>
              <a:rPr lang="en-US" sz="1600" dirty="0"/>
              <a:t>Each single use vial contains 2 mg/mL of </a:t>
            </a:r>
            <a:r>
              <a:rPr lang="en-US" sz="1600" dirty="0" err="1"/>
              <a:t>Abciximab</a:t>
            </a:r>
            <a:r>
              <a:rPr lang="en-US" sz="1600" dirty="0"/>
              <a:t> in a buffered solution (pH 7.2) of 0.01 M sodium phosphate, 0.15 M sodium chloride and 0.001% </a:t>
            </a:r>
            <a:r>
              <a:rPr lang="en-US" sz="1600" dirty="0" err="1"/>
              <a:t>polysorbate</a:t>
            </a:r>
            <a:r>
              <a:rPr lang="en-US" sz="1600" dirty="0"/>
              <a:t> 80 in Water for Injection. No preservatives are added.</a:t>
            </a:r>
            <a:r>
              <a:rPr lang="en-US" sz="1600" dirty="0"/>
              <a:t> </a:t>
            </a:r>
            <a:endParaRPr lang="en-US" sz="1600" dirty="0" smtClean="0"/>
          </a:p>
          <a:p>
            <a:pPr marL="114300" indent="0">
              <a:buNone/>
            </a:pPr>
            <a:r>
              <a:rPr lang="en-US" b="1" dirty="0"/>
              <a:t>Form</a:t>
            </a:r>
            <a:r>
              <a:rPr lang="en-US" dirty="0"/>
              <a:t> </a:t>
            </a:r>
            <a:r>
              <a:rPr lang="en-US" dirty="0" smtClean="0"/>
              <a:t>:  </a:t>
            </a:r>
            <a:r>
              <a:rPr lang="en-US" sz="1600" dirty="0"/>
              <a:t>clear, colorless, sterile, non-pyrogenic solution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8236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306" y="170222"/>
            <a:ext cx="7893894" cy="6230578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b="1" dirty="0"/>
              <a:t>Route of administration</a:t>
            </a:r>
            <a:r>
              <a:rPr lang="en-US" dirty="0"/>
              <a:t> </a:t>
            </a:r>
            <a:r>
              <a:rPr lang="en-US" sz="1900" dirty="0" smtClean="0"/>
              <a:t>:  </a:t>
            </a:r>
            <a:r>
              <a:rPr lang="en-US" sz="1900" dirty="0"/>
              <a:t>intravenous </a:t>
            </a:r>
            <a:r>
              <a:rPr lang="en-US" sz="1900" dirty="0" err="1"/>
              <a:t>administartion</a:t>
            </a:r>
            <a:r>
              <a:rPr lang="en-US" sz="1900" dirty="0"/>
              <a:t> </a:t>
            </a:r>
          </a:p>
          <a:p>
            <a:pPr marL="114300" indent="0">
              <a:buNone/>
            </a:pPr>
            <a:r>
              <a:rPr lang="en-US" b="1" dirty="0"/>
              <a:t>Dosage </a:t>
            </a:r>
            <a:r>
              <a:rPr lang="en-US" b="1" dirty="0" smtClean="0"/>
              <a:t>:  </a:t>
            </a:r>
            <a:r>
              <a:rPr lang="en-US" sz="1900" dirty="0"/>
              <a:t>The recommended dosage of </a:t>
            </a:r>
            <a:r>
              <a:rPr lang="en-US" sz="1900" dirty="0" err="1"/>
              <a:t>Abciximab</a:t>
            </a:r>
            <a:r>
              <a:rPr lang="en-US" sz="1900" dirty="0"/>
              <a:t> in adults is a 0.25 mg/kg intravenous bolus administered 10-60 minutes before the start of PCI, followed by a continuous intravenous infusion of 0.125 μg/kg/min (to a maximum of 10 μg/min) for 12 hours.</a:t>
            </a:r>
            <a:br>
              <a:rPr lang="en-US" sz="1900" dirty="0"/>
            </a:br>
            <a:r>
              <a:rPr lang="en-US" sz="1900" dirty="0"/>
              <a:t/>
            </a:r>
            <a:br>
              <a:rPr lang="en-US" sz="1900" dirty="0"/>
            </a:br>
            <a:r>
              <a:rPr lang="en-US" b="1" dirty="0"/>
              <a:t>Contraindication</a:t>
            </a:r>
            <a:r>
              <a:rPr lang="en-US" dirty="0"/>
              <a:t> </a:t>
            </a:r>
            <a:r>
              <a:rPr lang="en-US" dirty="0" smtClean="0"/>
              <a:t>:  </a:t>
            </a:r>
            <a:r>
              <a:rPr lang="en-US" sz="1900" dirty="0" err="1"/>
              <a:t>Abciximab</a:t>
            </a:r>
            <a:r>
              <a:rPr lang="en-US" sz="1900" dirty="0"/>
              <a:t> is contraindicated in the following clinical situations:</a:t>
            </a:r>
            <a:br>
              <a:rPr lang="en-US" sz="1900" dirty="0"/>
            </a:br>
            <a:r>
              <a:rPr lang="en-US" sz="1900" dirty="0"/>
              <a:t> </a:t>
            </a:r>
            <a:r>
              <a:rPr lang="en-US" sz="1900" dirty="0" smtClean="0"/>
              <a:t>   Active </a:t>
            </a:r>
            <a:r>
              <a:rPr lang="en-US" sz="1900" dirty="0"/>
              <a:t>internal bleeding</a:t>
            </a:r>
            <a:br>
              <a:rPr lang="en-US" sz="1900" dirty="0"/>
            </a:br>
            <a:r>
              <a:rPr lang="en-US" sz="1900" dirty="0"/>
              <a:t>    Recent (within six weeks) gastrointestinal (GI) or genitourinary (GU) bleeding of clinical significance.</a:t>
            </a:r>
            <a:br>
              <a:rPr lang="en-US" sz="1900" dirty="0"/>
            </a:br>
            <a:r>
              <a:rPr lang="en-US" sz="1900" dirty="0"/>
              <a:t>    History of cerebrovascular accident (CVA) within two years, or CVA with a significant residual neurological deficit</a:t>
            </a:r>
            <a:br>
              <a:rPr lang="en-US" sz="1900" dirty="0"/>
            </a:br>
            <a:r>
              <a:rPr lang="en-US" sz="1900" dirty="0"/>
              <a:t>    Bleeding diathesis</a:t>
            </a:r>
            <a:br>
              <a:rPr lang="en-US" sz="1900" dirty="0"/>
            </a:br>
            <a:r>
              <a:rPr lang="en-US" sz="1900" dirty="0"/>
              <a:t>    Administration of oral anticoagulants within seven days unless </a:t>
            </a:r>
            <a:r>
              <a:rPr lang="en-US" sz="1900" dirty="0" err="1"/>
              <a:t>prothrombin</a:t>
            </a:r>
            <a:r>
              <a:rPr lang="en-US" sz="1900" dirty="0"/>
              <a:t> time is ≤ 1.2 times control</a:t>
            </a:r>
            <a:br>
              <a:rPr lang="en-US" sz="1900" dirty="0"/>
            </a:br>
            <a:r>
              <a:rPr lang="en-US" sz="1900" dirty="0"/>
              <a:t>    Thrombocytopenia ( &lt; 100,000 cells/</a:t>
            </a:r>
            <a:r>
              <a:rPr lang="en-US" sz="1900" dirty="0" err="1"/>
              <a:t>μL</a:t>
            </a:r>
            <a:r>
              <a:rPr lang="en-US" sz="1900" dirty="0"/>
              <a:t>)</a:t>
            </a:r>
            <a:br>
              <a:rPr lang="en-US" sz="1900" dirty="0"/>
            </a:br>
            <a:r>
              <a:rPr lang="en-US" sz="1900" dirty="0"/>
              <a:t>    Recent (within six weeks) major surgery or trauma</a:t>
            </a:r>
            <a:br>
              <a:rPr lang="en-US" sz="1900" dirty="0"/>
            </a:br>
            <a:r>
              <a:rPr lang="en-US" sz="1900" dirty="0"/>
              <a:t>    Intracranial neoplasm, </a:t>
            </a:r>
            <a:r>
              <a:rPr lang="en-US" sz="1900" dirty="0" err="1"/>
              <a:t>arteriovenous</a:t>
            </a:r>
            <a:r>
              <a:rPr lang="en-US" sz="1900" dirty="0"/>
              <a:t> malformation, or aneurysm</a:t>
            </a:r>
            <a:br>
              <a:rPr lang="en-US" sz="1900" dirty="0"/>
            </a:br>
            <a:r>
              <a:rPr lang="en-US" sz="1900" dirty="0"/>
              <a:t>    Severe uncontrolled hypertension</a:t>
            </a:r>
            <a:br>
              <a:rPr lang="en-US" sz="1900" dirty="0"/>
            </a:br>
            <a:r>
              <a:rPr lang="en-US" sz="1900" dirty="0"/>
              <a:t>    Presumed or documented history of </a:t>
            </a:r>
            <a:r>
              <a:rPr lang="en-US" sz="1900" dirty="0" err="1"/>
              <a:t>vasculitis</a:t>
            </a:r>
            <a:r>
              <a:rPr lang="en-US" sz="1900" dirty="0"/>
              <a:t/>
            </a:r>
            <a:br>
              <a:rPr lang="en-US" sz="1900" dirty="0"/>
            </a:br>
            <a:r>
              <a:rPr lang="en-US" sz="1900" dirty="0"/>
              <a:t>    Use of intravenous dextran before PCI, or intent to use it during an intervention</a:t>
            </a:r>
            <a:br>
              <a:rPr lang="en-US" sz="1900" dirty="0"/>
            </a:b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9642734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29</TotalTime>
  <Words>1094</Words>
  <Application>Microsoft Macintosh PowerPoint</Application>
  <PresentationFormat>On-screen Show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Abciximab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IMTECH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Abciximab </dc:title>
  <dc:creator>bic2</dc:creator>
  <cp:lastModifiedBy>bic2</cp:lastModifiedBy>
  <cp:revision>3</cp:revision>
  <dcterms:created xsi:type="dcterms:W3CDTF">2015-01-09T09:50:43Z</dcterms:created>
  <dcterms:modified xsi:type="dcterms:W3CDTF">2015-01-09T10:20:02Z</dcterms:modified>
</cp:coreProperties>
</file>